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78" r:id="rId5"/>
    <p:sldId id="259" r:id="rId6"/>
    <p:sldId id="277" r:id="rId7"/>
    <p:sldId id="260" r:id="rId8"/>
    <p:sldId id="276" r:id="rId9"/>
    <p:sldId id="261" r:id="rId10"/>
    <p:sldId id="275" r:id="rId11"/>
    <p:sldId id="287" r:id="rId12"/>
    <p:sldId id="286" r:id="rId13"/>
    <p:sldId id="284" r:id="rId14"/>
    <p:sldId id="281" r:id="rId15"/>
    <p:sldId id="285" r:id="rId16"/>
    <p:sldId id="282" r:id="rId17"/>
    <p:sldId id="262" r:id="rId18"/>
    <p:sldId id="274" r:id="rId19"/>
    <p:sldId id="288" r:id="rId20"/>
    <p:sldId id="263" r:id="rId21"/>
    <p:sldId id="273" r:id="rId22"/>
    <p:sldId id="264" r:id="rId23"/>
    <p:sldId id="272" r:id="rId24"/>
    <p:sldId id="265" r:id="rId25"/>
    <p:sldId id="271" r:id="rId26"/>
    <p:sldId id="267" r:id="rId27"/>
    <p:sldId id="270" r:id="rId28"/>
    <p:sldId id="266" r:id="rId29"/>
    <p:sldId id="269" r:id="rId30"/>
    <p:sldId id="279" r:id="rId31"/>
    <p:sldId id="289" r:id="rId32"/>
    <p:sldId id="280"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71" autoAdjust="0"/>
  </p:normalViewPr>
  <p:slideViewPr>
    <p:cSldViewPr snapToGrid="0" snapToObjects="1">
      <p:cViewPr varScale="1">
        <p:scale>
          <a:sx n="70" d="100"/>
          <a:sy n="70" d="100"/>
        </p:scale>
        <p:origin x="-1182" y="-10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0EFAF-5BB2-4BF7-B0A1-D1D37F27027E}" type="datetimeFigureOut">
              <a:rPr lang="es-ES" smtClean="0"/>
              <a:pPr/>
              <a:t>08/05/2014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7458D-F6C9-4BCC-AF9B-59BF9901213A}"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5/8/2014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‹Nº›</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‹Nº›</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5/8/2014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5/8/2014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5/8/2014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7201" y="1299992"/>
            <a:ext cx="5723468" cy="1828090"/>
          </a:xfrm>
        </p:spPr>
        <p:txBody>
          <a:bodyPr/>
          <a:lstStyle/>
          <a:p>
            <a:r>
              <a:rPr lang="es-ES" dirty="0" smtClean="0">
                <a:solidFill>
                  <a:schemeClr val="accent6"/>
                </a:solidFill>
              </a:rPr>
              <a:t>Mi ciudad</a:t>
            </a:r>
            <a:endParaRPr lang="es-ES" dirty="0">
              <a:solidFill>
                <a:schemeClr val="accent6"/>
              </a:solidFill>
            </a:endParaRPr>
          </a:p>
        </p:txBody>
      </p:sp>
      <p:sp>
        <p:nvSpPr>
          <p:cNvPr id="3" name="Subtítulo 2"/>
          <p:cNvSpPr>
            <a:spLocks noGrp="1"/>
          </p:cNvSpPr>
          <p:nvPr>
            <p:ph type="subTitle" idx="1"/>
          </p:nvPr>
        </p:nvSpPr>
        <p:spPr>
          <a:xfrm>
            <a:off x="1727200" y="3353741"/>
            <a:ext cx="5712179" cy="1524000"/>
          </a:xfrm>
        </p:spPr>
        <p:txBody>
          <a:bodyPr>
            <a:normAutofit/>
          </a:bodyPr>
          <a:lstStyle/>
          <a:p>
            <a:r>
              <a:rPr lang="es-ES" sz="6600" dirty="0" smtClean="0">
                <a:solidFill>
                  <a:srgbClr val="660066"/>
                </a:solidFill>
                <a:latin typeface="BlairMdITC TT-Medium"/>
                <a:cs typeface="BlairMdITC TT-Medium"/>
              </a:rPr>
              <a:t>LINARES</a:t>
            </a:r>
            <a:endParaRPr lang="es-ES" sz="6600" dirty="0">
              <a:solidFill>
                <a:srgbClr val="660066"/>
              </a:solidFill>
              <a:latin typeface="BlairMdITC TT-Medium"/>
              <a:cs typeface="BlairMdITC TT-Medium"/>
            </a:endParaRPr>
          </a:p>
        </p:txBody>
      </p:sp>
    </p:spTree>
    <p:extLst>
      <p:ext uri="{BB962C8B-B14F-4D97-AF65-F5344CB8AC3E}">
        <p14:creationId xmlns:p14="http://schemas.microsoft.com/office/powerpoint/2010/main" xmlns="" val="1920650288"/>
      </p:ext>
    </p:extLst>
  </p:cSld>
  <p:clrMapOvr>
    <a:masterClrMapping/>
  </p:clrMapOvr>
  <p:transition spd="slow" advTm="4703">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28299"/>
            <a:ext cx="6196405" cy="4494770"/>
          </a:xfrm>
        </p:spPr>
        <p:txBody>
          <a:bodyPr>
            <a:normAutofit fontScale="92500"/>
          </a:bodyPr>
          <a:lstStyle/>
          <a:p>
            <a:pPr algn="ctr">
              <a:buNone/>
            </a:pPr>
            <a:r>
              <a:rPr lang="es-ES" dirty="0" smtClean="0"/>
              <a:t>Curiosidades</a:t>
            </a:r>
          </a:p>
          <a:p>
            <a:pPr algn="just"/>
            <a:r>
              <a:rPr lang="es-ES" dirty="0" smtClean="0"/>
              <a:t>El Museo se fundó en 1956 por iniciativa de D. Rafael Contreras de la Paz recogiendo los numerosos restos que estaban dispersos en diversas colecciones particulares de ciudadanos de Linares y, en su mayor parte, procedentes de Cástulo y su entorno. </a:t>
            </a:r>
          </a:p>
          <a:p>
            <a:pPr algn="just"/>
            <a:r>
              <a:rPr lang="es-ES" dirty="0" smtClean="0"/>
              <a:t>En 1961 el Museo es declarado Monumento Histórico Artístico Nacional. Finalmente, se inaugura el Museo en su nueva y definitiva sede de la Casa del Torreón o Palacio Dávalos, el 23 de septiembre de 1983.</a:t>
            </a:r>
          </a:p>
          <a:p>
            <a:endParaRPr lang="es-ES" dirty="0"/>
          </a:p>
        </p:txBody>
      </p:sp>
    </p:spTree>
  </p:cSld>
  <p:clrMapOvr>
    <a:masterClrMapping/>
  </p:clrMapOvr>
  <p:transition spd="slow" advTm="15469">
    <p:wheel spokes="2"/>
    <p:sndAc>
      <p:stSnd>
        <p:snd r:embed="rId2"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Cástulo ciudad íbero-romana</a:t>
            </a:r>
            <a:endParaRPr lang="es-ES" dirty="0"/>
          </a:p>
        </p:txBody>
      </p:sp>
      <p:pic>
        <p:nvPicPr>
          <p:cNvPr id="4" name="3 Marcador de contenido" descr="images.jpg"/>
          <p:cNvPicPr>
            <a:picLocks noGrp="1" noChangeAspect="1"/>
          </p:cNvPicPr>
          <p:nvPr>
            <p:ph idx="1"/>
          </p:nvPr>
        </p:nvPicPr>
        <p:blipFill>
          <a:blip r:embed="rId3"/>
          <a:stretch>
            <a:fillRect/>
          </a:stretch>
        </p:blipFill>
        <p:spPr>
          <a:xfrm>
            <a:off x="1888904" y="2001761"/>
            <a:ext cx="5235227" cy="3921367"/>
          </a:xfrm>
        </p:spPr>
      </p:pic>
    </p:spTree>
  </p:cSld>
  <p:clrMapOvr>
    <a:masterClrMapping/>
  </p:clrMapOvr>
  <p:transition spd="slow" advTm="4500">
    <p:diamond/>
    <p:sndAc>
      <p:stSnd>
        <p:snd r:embed="rId2" name="camera.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Cástulo</a:t>
            </a:r>
            <a:endParaRPr lang="es-ES" dirty="0"/>
          </a:p>
        </p:txBody>
      </p:sp>
      <p:sp>
        <p:nvSpPr>
          <p:cNvPr id="3" name="2 Marcador de contenido"/>
          <p:cNvSpPr>
            <a:spLocks noGrp="1"/>
          </p:cNvSpPr>
          <p:nvPr>
            <p:ph idx="1"/>
          </p:nvPr>
        </p:nvSpPr>
        <p:spPr/>
        <p:txBody>
          <a:bodyPr>
            <a:normAutofit fontScale="85000" lnSpcReduction="20000"/>
          </a:bodyPr>
          <a:lstStyle/>
          <a:p>
            <a:pPr algn="just"/>
            <a:r>
              <a:rPr lang="es-ES" dirty="0" smtClean="0"/>
              <a:t>Una gran ciudad</a:t>
            </a:r>
          </a:p>
          <a:p>
            <a:pPr algn="just"/>
            <a:r>
              <a:rPr lang="es-ES" dirty="0" smtClean="0"/>
              <a:t>Cástulo, capital íbera de Oretania, tuvo una situación estratégica en la cabecera del Valle del Guadalquivir, al ser el último puerto navegable del Betis. Un municipio que tuvo capacidad para acuñar moneda y ser sede episcopal en la época del Bajo Imperio, además de ser escenario de guerras púnicas y lugar de nacimiento de una princesa íbera llamada Himilce, unida en matrimonio al cartaginés Aníbal. El lugar donde se encuentra el yacimiento estuvo ocupado ininterrumpidamente desde finales del III milenio antes de nuestra era y hasta el siglo XV. </a:t>
            </a:r>
          </a:p>
          <a:p>
            <a:endParaRPr lang="es-ES" dirty="0"/>
          </a:p>
        </p:txBody>
      </p:sp>
    </p:spTree>
  </p:cSld>
  <p:clrMapOvr>
    <a:masterClrMapping/>
  </p:clrMapOvr>
  <p:transition spd="slow" advTm="15141">
    <p:dissolve/>
    <p:sndAc>
      <p:stSnd>
        <p:snd r:embed="rId2" name="click.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León íbero-romano de Cástulo</a:t>
            </a:r>
            <a:endParaRPr lang="es-ES" dirty="0"/>
          </a:p>
        </p:txBody>
      </p:sp>
      <p:pic>
        <p:nvPicPr>
          <p:cNvPr id="4" name="3 Marcador de contenido" descr="leon.jpg"/>
          <p:cNvPicPr>
            <a:picLocks noGrp="1" noChangeAspect="1"/>
          </p:cNvPicPr>
          <p:nvPr>
            <p:ph idx="1"/>
          </p:nvPr>
        </p:nvPicPr>
        <p:blipFill>
          <a:blip r:embed="rId3"/>
          <a:stretch>
            <a:fillRect/>
          </a:stretch>
        </p:blipFill>
        <p:spPr>
          <a:xfrm>
            <a:off x="1651380" y="2020067"/>
            <a:ext cx="5767084" cy="3837733"/>
          </a:xfrm>
        </p:spPr>
      </p:pic>
    </p:spTree>
  </p:cSld>
  <p:clrMapOvr>
    <a:masterClrMapping/>
  </p:clrMapOvr>
  <p:transition spd="slow" advTm="5328">
    <p:split/>
    <p:sndAc>
      <p:stSnd>
        <p:snd r:embed="rId2" name="wind.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69242"/>
            <a:ext cx="6196405" cy="4453827"/>
          </a:xfrm>
        </p:spPr>
        <p:txBody>
          <a:bodyPr>
            <a:normAutofit fontScale="85000" lnSpcReduction="20000"/>
          </a:bodyPr>
          <a:lstStyle/>
          <a:p>
            <a:pPr algn="ctr">
              <a:lnSpc>
                <a:spcPct val="120000"/>
              </a:lnSpc>
              <a:buNone/>
            </a:pPr>
            <a:r>
              <a:rPr lang="es-ES" dirty="0" smtClean="0"/>
              <a:t>Curiosidades:</a:t>
            </a:r>
          </a:p>
          <a:p>
            <a:pPr algn="just">
              <a:lnSpc>
                <a:spcPct val="120000"/>
              </a:lnSpc>
            </a:pPr>
            <a:r>
              <a:rPr lang="es-ES" dirty="0" smtClean="0"/>
              <a:t> “Podemos decir que es el león más impresionante y mejor conservado que hay en la Península Ibérica. El león ibero-romano descubierto en Cástulo tiene entre sus garras la cabeza de un personaje humano, como símbolo de la muerte, de la dominación del animal sobre la naturaleza humana, se cree que en este caso sería la imagen protectora de la ciudad de Cástulo”, “Podría presidir  una puerta importante de entrada a la ciudad que se construye por una determinada cuestión ceremonial, o de una puerta relacionada con la Segunda Guerra Púnica” </a:t>
            </a:r>
            <a:endParaRPr lang="es-ES" dirty="0"/>
          </a:p>
        </p:txBody>
      </p:sp>
    </p:spTree>
  </p:cSld>
  <p:clrMapOvr>
    <a:masterClrMapping/>
  </p:clrMapOvr>
  <p:transition spd="slow" advTm="15594">
    <p:zoom dir="in"/>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Mosaico de Los Amores</a:t>
            </a:r>
            <a:endParaRPr lang="es-ES" dirty="0"/>
          </a:p>
        </p:txBody>
      </p:sp>
      <p:pic>
        <p:nvPicPr>
          <p:cNvPr id="4" name="3 Marcador de contenido" descr="i18W7jL.jpg"/>
          <p:cNvPicPr>
            <a:picLocks noGrp="1" noChangeAspect="1"/>
          </p:cNvPicPr>
          <p:nvPr>
            <p:ph idx="1"/>
          </p:nvPr>
        </p:nvPicPr>
        <p:blipFill>
          <a:blip r:embed="rId3"/>
          <a:stretch>
            <a:fillRect/>
          </a:stretch>
        </p:blipFill>
        <p:spPr>
          <a:xfrm>
            <a:off x="1771951" y="2119313"/>
            <a:ext cx="5579461" cy="3603625"/>
          </a:xfrm>
        </p:spPr>
      </p:pic>
    </p:spTree>
  </p:cSld>
  <p:clrMapOvr>
    <a:masterClrMapping/>
  </p:clrMapOvr>
  <p:transition spd="slow" advTm="5484">
    <p:wheel/>
    <p:sndAc>
      <p:stSnd>
        <p:snd r:embed="rId2" name="suction.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Rot="1" noChangeArrowheads="1"/>
          </p:cNvSpPr>
          <p:nvPr>
            <p:ph type="subTitle" idx="4294967295"/>
          </p:nvPr>
        </p:nvSpPr>
        <p:spPr>
          <a:xfrm>
            <a:off x="1310185" y="1296988"/>
            <a:ext cx="6550925" cy="4243387"/>
          </a:xfrm>
        </p:spPr>
        <p:txBody>
          <a:bodyPr>
            <a:normAutofit lnSpcReduction="10000"/>
          </a:bodyPr>
          <a:lstStyle/>
          <a:p>
            <a:pPr algn="ctr">
              <a:lnSpc>
                <a:spcPct val="80000"/>
              </a:lnSpc>
              <a:buNone/>
            </a:pPr>
            <a:r>
              <a:rPr lang="es-ES" sz="1800" dirty="0" smtClean="0">
                <a:solidFill>
                  <a:schemeClr val="tx1"/>
                </a:solidFill>
              </a:rPr>
              <a:t>Curiosidades</a:t>
            </a:r>
          </a:p>
          <a:p>
            <a:pPr algn="just">
              <a:lnSpc>
                <a:spcPct val="80000"/>
              </a:lnSpc>
            </a:pPr>
            <a:endParaRPr lang="es-ES" sz="1800" dirty="0" smtClean="0"/>
          </a:p>
          <a:p>
            <a:pPr algn="just">
              <a:lnSpc>
                <a:spcPct val="80000"/>
              </a:lnSpc>
            </a:pPr>
            <a:r>
              <a:rPr lang="es-ES" sz="1800" dirty="0" smtClean="0">
                <a:solidFill>
                  <a:schemeClr val="tx1"/>
                </a:solidFill>
              </a:rPr>
              <a:t>Este </a:t>
            </a:r>
            <a:r>
              <a:rPr lang="es-ES" sz="1800" dirty="0">
                <a:solidFill>
                  <a:schemeClr val="tx1"/>
                </a:solidFill>
              </a:rPr>
              <a:t>mosaico, fechado entre finales del siglo I y principios del II, </a:t>
            </a:r>
            <a:r>
              <a:rPr lang="es-ES" sz="1800" dirty="0" smtClean="0">
                <a:solidFill>
                  <a:schemeClr val="tx1"/>
                </a:solidFill>
              </a:rPr>
              <a:t>llama </a:t>
            </a:r>
            <a:r>
              <a:rPr lang="es-ES" sz="1800" dirty="0">
                <a:solidFill>
                  <a:schemeClr val="tx1"/>
                </a:solidFill>
              </a:rPr>
              <a:t>la atención por su colorido.</a:t>
            </a:r>
          </a:p>
          <a:p>
            <a:pPr algn="just">
              <a:lnSpc>
                <a:spcPct val="80000"/>
              </a:lnSpc>
            </a:pPr>
            <a:r>
              <a:rPr lang="es-ES" sz="1800" dirty="0">
                <a:solidFill>
                  <a:schemeClr val="tx1"/>
                </a:solidFill>
              </a:rPr>
              <a:t>Se trata de teselas de pequeño tamaño, características del Alto Imperio y semejantes a las de Pompeya, de piedra y pasta de vidrio en tonos rojos, amarillos, verdes y azules, con alegorías en sus esquinas de las cuatro estaciones, en las que destacan imágenes de gran calidad y realismo, muy perfiladas. </a:t>
            </a:r>
          </a:p>
          <a:p>
            <a:pPr algn="just">
              <a:lnSpc>
                <a:spcPct val="80000"/>
              </a:lnSpc>
            </a:pPr>
            <a:r>
              <a:rPr lang="es-ES" sz="1800" dirty="0">
                <a:solidFill>
                  <a:schemeClr val="tx1"/>
                </a:solidFill>
              </a:rPr>
              <a:t>La parte central cuenta en escenas, de forma clara, dos mitos clásicos: uno es el del juicio de Paris, por el que comenzó la guerra de Troya, tras el enfrentamiento de Juno, Venus y Minerva por la manzana de la discordia</a:t>
            </a:r>
            <a:r>
              <a:rPr lang="es-ES" sz="1800" dirty="0" smtClean="0">
                <a:solidFill>
                  <a:schemeClr val="tx1"/>
                </a:solidFill>
              </a:rPr>
              <a:t>. También </a:t>
            </a:r>
            <a:r>
              <a:rPr lang="es-ES" sz="1800" dirty="0">
                <a:solidFill>
                  <a:schemeClr val="tx1"/>
                </a:solidFill>
              </a:rPr>
              <a:t>aparece el mito de Selene (diosa griega que en la mitología romana era la Luna) y Endimión, pastor del que se enamoró y que cayó en un profundo sueño del que solo despertaba para ella</a:t>
            </a:r>
            <a:r>
              <a:rPr lang="es-ES" sz="1800" dirty="0" smtClean="0">
                <a:solidFill>
                  <a:schemeClr val="tx1"/>
                </a:solidFill>
              </a:rPr>
              <a:t>.</a:t>
            </a:r>
            <a:endParaRPr lang="es-ES" sz="1800" dirty="0">
              <a:solidFill>
                <a:schemeClr val="tx1"/>
              </a:solidFill>
            </a:endParaRPr>
          </a:p>
        </p:txBody>
      </p:sp>
    </p:spTree>
  </p:cSld>
  <p:clrMapOvr>
    <a:masterClrMapping/>
  </p:clrMapOvr>
  <p:transition spd="slow" advTm="15406">
    <p:wedge/>
    <p:sndAc>
      <p:stSnd>
        <p:snd r:embed="rId2" name="click.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Pronto llegamos al museo del famoso guitarrista</a:t>
            </a:r>
            <a:br>
              <a:rPr lang="es-ES" dirty="0" smtClean="0"/>
            </a:br>
            <a:r>
              <a:rPr lang="es-ES" dirty="0" smtClean="0"/>
              <a:t>ANDRÉS SEGOVIA</a:t>
            </a:r>
            <a:endParaRPr lang="es-ES" dirty="0"/>
          </a:p>
        </p:txBody>
      </p:sp>
      <p:pic>
        <p:nvPicPr>
          <p:cNvPr id="4" name="Marcador de contenido 3" descr="20101021-009.jp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12743" b="12743"/>
          <a:stretch/>
        </p:blipFill>
        <p:spPr>
          <a:xfrm>
            <a:off x="1095023" y="2400389"/>
            <a:ext cx="3083814" cy="3541290"/>
          </a:xfrm>
        </p:spPr>
      </p:pic>
      <p:pic>
        <p:nvPicPr>
          <p:cNvPr id="5" name="Imagen 4" descr="Andrés_Segovia_(1963)_by_Erling_Mandelmann.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82797" y="2400389"/>
            <a:ext cx="2417263" cy="3541290"/>
          </a:xfrm>
          <a:prstGeom prst="rect">
            <a:avLst/>
          </a:prstGeom>
        </p:spPr>
      </p:pic>
    </p:spTree>
    <p:extLst>
      <p:ext uri="{BB962C8B-B14F-4D97-AF65-F5344CB8AC3E}">
        <p14:creationId xmlns:p14="http://schemas.microsoft.com/office/powerpoint/2010/main" xmlns="" val="2468382419"/>
      </p:ext>
    </p:extLst>
  </p:cSld>
  <p:clrMapOvr>
    <a:masterClrMapping/>
  </p:clrMapOvr>
  <p:transition spd="slow" advTm="5765">
    <p:newsflash/>
    <p:sndAc>
      <p:stSnd>
        <p:snd r:embed="rId2" name="camera.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14651"/>
            <a:ext cx="6196405" cy="4508418"/>
          </a:xfrm>
        </p:spPr>
        <p:txBody>
          <a:bodyPr>
            <a:normAutofit/>
          </a:bodyPr>
          <a:lstStyle/>
          <a:p>
            <a:pPr algn="ctr">
              <a:buNone/>
            </a:pPr>
            <a:r>
              <a:rPr lang="es-ES" dirty="0" smtClean="0"/>
              <a:t>Curiosidades</a:t>
            </a:r>
          </a:p>
          <a:p>
            <a:pPr algn="just"/>
            <a:r>
              <a:rPr lang="es-ES" dirty="0" smtClean="0"/>
              <a:t>El lugar elegido para el museo es el Palacio de los Marqueses de Orozco, donde se puede contemplar una magnífica colección de objetos y documentos relacionados con el mundialmente afamado guitarrista  Andrés Segovia, donados por su esposa, Emilia de Segovia y por  Alberto López Poveda, amigo, fiel seguidor y biógrafo de Segovia.</a:t>
            </a:r>
            <a:endParaRPr lang="es-ES" dirty="0"/>
          </a:p>
        </p:txBody>
      </p:sp>
    </p:spTree>
  </p:cSld>
  <p:clrMapOvr>
    <a:masterClrMapping/>
  </p:clrMapOvr>
  <p:transition spd="slow" advTm="15250">
    <p:strips dir="rd"/>
    <p:sndAc>
      <p:stSnd>
        <p:snd r:embed="rId2" name="click.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187355"/>
            <a:ext cx="6196405" cy="4535714"/>
          </a:xfrm>
        </p:spPr>
        <p:txBody>
          <a:bodyPr>
            <a:noAutofit/>
          </a:bodyPr>
          <a:lstStyle/>
          <a:p>
            <a:pPr algn="ctr">
              <a:buNone/>
            </a:pPr>
            <a:r>
              <a:rPr lang="es-ES" sz="1400" dirty="0" smtClean="0"/>
              <a:t>Curiosidades</a:t>
            </a:r>
          </a:p>
          <a:p>
            <a:r>
              <a:rPr lang="es-ES" sz="1400" dirty="0" smtClean="0"/>
              <a:t>Fue un guitarrista clásico español, considerado como el padre del movimiento moderno de la guitarra clásica. Nació un 21 de Febrero de 1893, en Linares, Jaén, España.</a:t>
            </a:r>
            <a:br>
              <a:rPr lang="es-ES" sz="1400" dirty="0" smtClean="0"/>
            </a:br>
            <a:r>
              <a:rPr lang="es-ES" sz="1400" dirty="0" smtClean="0"/>
              <a:t/>
            </a:r>
            <a:br>
              <a:rPr lang="es-ES" sz="1400" dirty="0" smtClean="0"/>
            </a:br>
            <a:r>
              <a:rPr lang="es-ES" sz="1400" dirty="0" smtClean="0"/>
              <a:t>Hijo de un carpintero. Conoció la guitarra desde niño, en la ciudad de Linares, donde nació. No creció en compañía de sus padres, fue educado por unos tíos que vivían en Granada y disfrutaban de una posición económica holgada. Su familia no le ayudó a seguir el camino de la música, pensaban que era mejor que estudiase el bachiller y después se hiciese abogado.</a:t>
            </a:r>
            <a:br>
              <a:rPr lang="es-ES" sz="1400" dirty="0" smtClean="0"/>
            </a:br>
            <a:r>
              <a:rPr lang="es-ES" sz="1400" dirty="0" smtClean="0"/>
              <a:t>Aprendió la técnica del instrumento con un tocador de flamenco convertido en barbero.</a:t>
            </a:r>
            <a:br>
              <a:rPr lang="es-ES" sz="1400" dirty="0" smtClean="0"/>
            </a:br>
            <a:r>
              <a:rPr lang="es-ES" sz="1400" dirty="0" smtClean="0"/>
              <a:t/>
            </a:r>
            <a:br>
              <a:rPr lang="es-ES" sz="1400" dirty="0" smtClean="0"/>
            </a:br>
            <a:r>
              <a:rPr lang="es-ES" sz="1400" dirty="0" smtClean="0"/>
              <a:t>Andrés Segovia debía de practicar con su guitarra a escondidas para no ser reprendido por sus mayores. No es de extrañar, pues en aquellos años la guitarra española era considerada algo marginal, más propio de ambientes tabernarios y cosa de gitanos y bailaores. Nunca dejó de practicar día tras día aun siendo ya un reputado guitarrista, dedicaba al menos cinco horas al día al instrumento.</a:t>
            </a:r>
            <a:br>
              <a:rPr lang="es-ES" sz="1400" dirty="0" smtClean="0"/>
            </a:br>
            <a:endParaRPr lang="es-ES" sz="1400" dirty="0"/>
          </a:p>
        </p:txBody>
      </p:sp>
    </p:spTree>
  </p:cSld>
  <p:clrMapOvr>
    <a:masterClrMapping/>
  </p:clrMapOvr>
  <p:transition spd="slow" advTm="20453">
    <p:pull dir="d"/>
    <p:sndAc>
      <p:stSnd>
        <p:snd r:embed="rId2" name="click.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pa-provincia-ja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537" y="3590367"/>
            <a:ext cx="3578095" cy="2662103"/>
          </a:xfrm>
          <a:prstGeom prst="rect">
            <a:avLst/>
          </a:prstGeom>
        </p:spPr>
      </p:pic>
      <p:sp>
        <p:nvSpPr>
          <p:cNvPr id="2" name="Título 1"/>
          <p:cNvSpPr>
            <a:spLocks noGrp="1"/>
          </p:cNvSpPr>
          <p:nvPr>
            <p:ph type="title"/>
          </p:nvPr>
        </p:nvSpPr>
        <p:spPr>
          <a:xfrm>
            <a:off x="4914166" y="938983"/>
            <a:ext cx="3340413" cy="2058693"/>
          </a:xfrm>
        </p:spPr>
        <p:txBody>
          <a:bodyPr>
            <a:normAutofit/>
          </a:bodyPr>
          <a:lstStyle/>
          <a:p>
            <a:r>
              <a:rPr lang="es-ES" sz="1800" b="1" u="sng" dirty="0" smtClean="0"/>
              <a:t>Linares</a:t>
            </a:r>
            <a:r>
              <a:rPr lang="es-ES" sz="1800" dirty="0" smtClean="0"/>
              <a:t> está situada en Jaén, una de las 8 provincias que tiene la comunidad autónoma de Andalucía al sur de España.</a:t>
            </a:r>
            <a:endParaRPr lang="es-ES" sz="1800" dirty="0"/>
          </a:p>
        </p:txBody>
      </p:sp>
      <p:pic>
        <p:nvPicPr>
          <p:cNvPr id="4" name="Marcador de contenido 3" descr="jaen en españa1.gif"/>
          <p:cNvPicPr>
            <a:picLocks noGrp="1" noChangeAspect="1"/>
          </p:cNvPicPr>
          <p:nvPr>
            <p:ph idx="1"/>
          </p:nvPr>
        </p:nvPicPr>
        <p:blipFill rotWithShape="1">
          <a:blip r:embed="rId4">
            <a:extLst>
              <a:ext uri="{28A0092B-C50C-407E-A947-70E740481C1C}">
                <a14:useLocalDpi xmlns:a14="http://schemas.microsoft.com/office/drawing/2010/main" xmlns="" val="0"/>
              </a:ext>
            </a:extLst>
          </a:blip>
          <a:srcRect l="-238" r="-238"/>
          <a:stretch/>
        </p:blipFill>
        <p:spPr>
          <a:xfrm>
            <a:off x="849736" y="817584"/>
            <a:ext cx="3938801" cy="3569190"/>
          </a:xfrm>
        </p:spPr>
      </p:pic>
      <p:sp>
        <p:nvSpPr>
          <p:cNvPr id="6" name="CuadroTexto 5"/>
          <p:cNvSpPr txBox="1"/>
          <p:nvPr/>
        </p:nvSpPr>
        <p:spPr>
          <a:xfrm>
            <a:off x="1045829" y="4669277"/>
            <a:ext cx="3464308" cy="1200329"/>
          </a:xfrm>
          <a:prstGeom prst="rect">
            <a:avLst/>
          </a:prstGeom>
          <a:noFill/>
        </p:spPr>
        <p:txBody>
          <a:bodyPr wrap="square" rtlCol="0">
            <a:spAutoFit/>
          </a:bodyPr>
          <a:lstStyle/>
          <a:p>
            <a:pPr algn="ctr"/>
            <a:r>
              <a:rPr lang="es-ES" dirty="0" smtClean="0">
                <a:latin typeface="+mj-lt"/>
              </a:rPr>
              <a:t>Está a 2 h. </a:t>
            </a:r>
            <a:r>
              <a:rPr lang="es-ES" dirty="0">
                <a:latin typeface="+mj-lt"/>
              </a:rPr>
              <a:t>e</a:t>
            </a:r>
            <a:r>
              <a:rPr lang="es-ES" dirty="0" smtClean="0">
                <a:latin typeface="+mj-lt"/>
              </a:rPr>
              <a:t>n coche de la playa, la montaña y ciudades importantes como Granada, Córdoba o Sevilla.</a:t>
            </a:r>
            <a:endParaRPr lang="es-ES" dirty="0">
              <a:latin typeface="+mj-lt"/>
            </a:endParaRPr>
          </a:p>
        </p:txBody>
      </p:sp>
    </p:spTree>
    <p:extLst>
      <p:ext uri="{BB962C8B-B14F-4D97-AF65-F5344CB8AC3E}">
        <p14:creationId xmlns:p14="http://schemas.microsoft.com/office/powerpoint/2010/main" xmlns="" val="98807911"/>
      </p:ext>
    </p:extLst>
  </p:cSld>
  <p:clrMapOvr>
    <a:masterClrMapping/>
  </p:clrMapOvr>
  <p:transition spd="slow" advTm="6031">
    <p:wipe dir="d"/>
    <p:sndAc>
      <p:stSnd>
        <p:snd r:embed="rId2" name="laser.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Nos desviamos para ver el Hospital de los Marqueses de Linares </a:t>
            </a:r>
            <a:endParaRPr lang="es-ES" dirty="0"/>
          </a:p>
        </p:txBody>
      </p:sp>
      <p:pic>
        <p:nvPicPr>
          <p:cNvPr id="4" name="Marcador de contenido 3"/>
          <p:cNvPicPr>
            <a:picLocks noGrp="1" noChangeAspect="1"/>
          </p:cNvPicPr>
          <p:nvPr>
            <p:ph idx="1"/>
          </p:nvPr>
        </p:nvPicPr>
        <p:blipFill>
          <a:blip r:embed="rId3"/>
          <a:srcRect t="4276" b="4276"/>
          <a:stretch>
            <a:fillRect/>
          </a:stretch>
        </p:blipFill>
        <p:spPr>
          <a:xfrm>
            <a:off x="697344" y="2238232"/>
            <a:ext cx="6196405" cy="3223357"/>
          </a:xfrm>
          <a:prstGeom prst="rect">
            <a:avLst/>
          </a:prstGeom>
          <a:ln>
            <a:noFill/>
          </a:ln>
          <a:effectLst>
            <a:softEdge rad="112500"/>
          </a:effectLst>
        </p:spPr>
      </p:pic>
      <p:pic>
        <p:nvPicPr>
          <p:cNvPr id="5" name="Imagen 4" descr="5669264691_26c0a94067_m.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79724" y="3957601"/>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667410146"/>
      </p:ext>
    </p:extLst>
  </p:cSld>
  <p:clrMapOvr>
    <a:masterClrMapping/>
  </p:clrMapOvr>
  <p:transition spd="slow" advTm="6391">
    <p:circle/>
    <p:sndAc>
      <p:stSnd>
        <p:snd r:embed="rId2" name="arrow.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105469"/>
            <a:ext cx="6196405" cy="4617600"/>
          </a:xfrm>
        </p:spPr>
        <p:txBody>
          <a:bodyPr>
            <a:normAutofit fontScale="70000" lnSpcReduction="20000"/>
          </a:bodyPr>
          <a:lstStyle/>
          <a:p>
            <a:pPr algn="ctr">
              <a:buNone/>
            </a:pPr>
            <a:r>
              <a:rPr lang="es-ES" dirty="0" smtClean="0"/>
              <a:t>Curiosidades</a:t>
            </a:r>
          </a:p>
          <a:p>
            <a:pPr algn="just"/>
            <a:endParaRPr lang="es-ES" dirty="0" smtClean="0"/>
          </a:p>
          <a:p>
            <a:pPr algn="just"/>
            <a:r>
              <a:rPr lang="es-ES" dirty="0" smtClean="0"/>
              <a:t>También llamado Hospital de San José y San Raimundo.</a:t>
            </a:r>
          </a:p>
          <a:p>
            <a:pPr algn="just"/>
            <a:endParaRPr lang="es-ES" dirty="0" smtClean="0"/>
          </a:p>
          <a:p>
            <a:pPr algn="just"/>
            <a:r>
              <a:rPr lang="es-ES" dirty="0" smtClean="0"/>
              <a:t>Construido durante los años 1904 y 1917. Fue fundado por disposición testamentaria por José de Murga y Reolid y Raimunda de Osorio y Ortega, I marqueses de Linares y I vizcondes de Llanteno, siendo concebido en un primer momento como Hospital, Asilo y Casa Cuna para pobres</a:t>
            </a:r>
          </a:p>
          <a:p>
            <a:pPr algn="just"/>
            <a:endParaRPr lang="es-ES" dirty="0" smtClean="0"/>
          </a:p>
          <a:p>
            <a:pPr algn="just"/>
            <a:r>
              <a:rPr lang="es-ES" dirty="0" smtClean="0"/>
              <a:t>En la Cripta, se aprecia el Sepulcro de los Marqueses de Linares, donde hoy descansan cumpliendo la voluntad del Marqués de ser enterrado allí junto con su esposa, demostrando de este modo su apego con la ciudad de Linares. El impresionante sepulcro esculpido en mármol blanco y bronce, fue realizado por Lorenzo Coullaut Valera.</a:t>
            </a:r>
            <a:endParaRPr lang="es-ES" dirty="0"/>
          </a:p>
        </p:txBody>
      </p:sp>
    </p:spTree>
  </p:cSld>
  <p:clrMapOvr>
    <a:masterClrMapping/>
  </p:clrMapOvr>
  <p:transition spd="slow" advTm="15125">
    <p:pull dir="rd"/>
    <p:sndAc>
      <p:stSnd>
        <p:snd r:embed="rId2" name="click.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Volvemos al centro paseando por la plaza Colón hasta San Francisco</a:t>
            </a:r>
            <a:endParaRPr lang="es-ES" dirty="0"/>
          </a:p>
        </p:txBody>
      </p:sp>
      <p:pic>
        <p:nvPicPr>
          <p:cNvPr id="4" name="Marcador de contenido 3"/>
          <p:cNvPicPr>
            <a:picLocks noGrp="1" noChangeAspect="1"/>
          </p:cNvPicPr>
          <p:nvPr>
            <p:ph idx="1"/>
          </p:nvPr>
        </p:nvPicPr>
        <p:blipFill>
          <a:blip r:embed="rId3"/>
          <a:stretch>
            <a:fillRect/>
          </a:stretch>
        </p:blipFill>
        <p:spPr>
          <a:xfrm>
            <a:off x="2159264" y="2429301"/>
            <a:ext cx="4804834" cy="3293637"/>
          </a:xfrm>
          <a:prstGeom prst="rect">
            <a:avLst/>
          </a:prstGeom>
          <a:ln>
            <a:noFill/>
          </a:ln>
          <a:effectLst>
            <a:softEdge rad="112500"/>
          </a:effectLst>
        </p:spPr>
      </p:pic>
      <p:pic>
        <p:nvPicPr>
          <p:cNvPr id="5" name="Imagen 4" descr="col_n_actual_1_.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7043" y="1785479"/>
            <a:ext cx="2765278" cy="2073959"/>
          </a:xfrm>
          <a:prstGeom prst="rect">
            <a:avLst/>
          </a:prstGeom>
          <a:ln>
            <a:noFill/>
          </a:ln>
          <a:effectLst>
            <a:softEdge rad="112500"/>
          </a:effectLst>
        </p:spPr>
      </p:pic>
    </p:spTree>
    <p:extLst>
      <p:ext uri="{BB962C8B-B14F-4D97-AF65-F5344CB8AC3E}">
        <p14:creationId xmlns:p14="http://schemas.microsoft.com/office/powerpoint/2010/main" xmlns="" val="2770226399"/>
      </p:ext>
    </p:extLst>
  </p:cSld>
  <p:clrMapOvr>
    <a:masterClrMapping/>
  </p:clrMapOvr>
  <p:transition spd="slow" advTm="4968">
    <p:plus/>
    <p:sndAc>
      <p:stSnd>
        <p:snd r:embed="rId2" name="hammer.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01003"/>
            <a:ext cx="6196405" cy="4522066"/>
          </a:xfrm>
        </p:spPr>
        <p:txBody>
          <a:bodyPr>
            <a:normAutofit fontScale="70000" lnSpcReduction="20000"/>
          </a:bodyPr>
          <a:lstStyle/>
          <a:p>
            <a:pPr algn="ctr">
              <a:buNone/>
            </a:pPr>
            <a:r>
              <a:rPr lang="es-ES" dirty="0" smtClean="0"/>
              <a:t>Curiosidades de la Plaza Colón</a:t>
            </a:r>
          </a:p>
          <a:p>
            <a:pPr algn="just"/>
            <a:r>
              <a:rPr lang="es-ES" dirty="0" smtClean="0"/>
              <a:t>Hace unos cien años era un conjunto de huertas, olivares, lavaderos públicos y algunas casitas a las afueras de la ciudad.</a:t>
            </a:r>
          </a:p>
          <a:p>
            <a:pPr algn="just"/>
            <a:r>
              <a:rPr lang="es-ES" dirty="0" smtClean="0"/>
              <a:t>Otros nombres dados a esta zona fueron: “Huerta del Doctor”, “Camino del Molino”, “Cercado de los Dieces”, “Vereda de los  niños” y “Huerta de la viuda de Granados”.</a:t>
            </a:r>
          </a:p>
          <a:p>
            <a:pPr algn="just"/>
            <a:r>
              <a:rPr lang="es-ES" dirty="0" smtClean="0"/>
              <a:t>Fue proyectada por el arquitecto Félix Hernández pero el proyecto completo no llegará a completarse.</a:t>
            </a:r>
          </a:p>
          <a:p>
            <a:pPr algn="just"/>
            <a:r>
              <a:rPr lang="es-ES" dirty="0" smtClean="0"/>
              <a:t>Alrededor se asentaron “los extranjeros”, ingenieros de minas, y consulados.</a:t>
            </a:r>
          </a:p>
          <a:p>
            <a:pPr algn="ctr">
              <a:lnSpc>
                <a:spcPct val="120000"/>
              </a:lnSpc>
            </a:pPr>
            <a:endParaRPr lang="es-ES" dirty="0" smtClean="0"/>
          </a:p>
          <a:p>
            <a:pPr algn="ctr">
              <a:buNone/>
            </a:pPr>
            <a:r>
              <a:rPr lang="es-ES" dirty="0" smtClean="0"/>
              <a:t>Curiosidades de la Plaza de San Francisco</a:t>
            </a:r>
          </a:p>
          <a:p>
            <a:pPr algn="just"/>
            <a:r>
              <a:rPr lang="es-ES" dirty="0" smtClean="0"/>
              <a:t>Recibe este nombre porque en 1554 los franciscanos establecieron su convento.</a:t>
            </a:r>
          </a:p>
          <a:p>
            <a:pPr algn="just"/>
            <a:r>
              <a:rPr lang="es-ES" dirty="0" smtClean="0"/>
              <a:t>En la parroquia de San Francisco</a:t>
            </a:r>
            <a:r>
              <a:rPr lang="es-ES" b="1" dirty="0" smtClean="0"/>
              <a:t> </a:t>
            </a:r>
            <a:r>
              <a:rPr lang="es-ES" dirty="0" smtClean="0"/>
              <a:t>destaca el bello retablo del barroco andaluz (S. XVII), una escultura en piedra de San Francisco  preside la fachada</a:t>
            </a:r>
          </a:p>
          <a:p>
            <a:pPr algn="just"/>
            <a:endParaRPr lang="es-ES" dirty="0" smtClean="0"/>
          </a:p>
          <a:p>
            <a:pPr algn="just"/>
            <a:endParaRPr lang="es-ES" dirty="0"/>
          </a:p>
        </p:txBody>
      </p:sp>
    </p:spTree>
  </p:cSld>
  <p:clrMapOvr>
    <a:masterClrMapping/>
  </p:clrMapOvr>
  <p:transition spd="slow" advTm="16610">
    <p:diamond/>
    <p:sndAc>
      <p:stSnd>
        <p:snd r:embed="rId2" name="click.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9633" y="668740"/>
            <a:ext cx="6965245" cy="1801504"/>
          </a:xfrm>
        </p:spPr>
        <p:txBody>
          <a:bodyPr>
            <a:normAutofit fontScale="90000"/>
          </a:bodyPr>
          <a:lstStyle/>
          <a:p>
            <a:r>
              <a:rPr lang="es-ES" dirty="0" smtClean="0"/>
              <a:t>Nos vamos hasta el paseo de Linarejos por las </a:t>
            </a:r>
            <a:r>
              <a:rPr lang="es-ES" dirty="0" smtClean="0"/>
              <a:t>famosas  </a:t>
            </a:r>
            <a:r>
              <a:rPr lang="es-ES" dirty="0" smtClean="0"/>
              <a:t>“8 </a:t>
            </a:r>
            <a:r>
              <a:rPr lang="es-ES" dirty="0" smtClean="0"/>
              <a:t>puertas”</a:t>
            </a:r>
            <a:endParaRPr lang="es-ES" dirty="0">
              <a:solidFill>
                <a:schemeClr val="accent5">
                  <a:lumMod val="20000"/>
                  <a:lumOff val="80000"/>
                </a:schemeClr>
              </a:solidFill>
            </a:endParaRPr>
          </a:p>
        </p:txBody>
      </p:sp>
      <p:pic>
        <p:nvPicPr>
          <p:cNvPr id="4" name="Marcador de contenido 3" descr="linares-las-ocho-puertas-ac3b1o-201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1516" b="11516"/>
          <a:stretch>
            <a:fillRect/>
          </a:stretch>
        </p:blipFill>
        <p:spPr>
          <a:xfrm>
            <a:off x="654861" y="2470244"/>
            <a:ext cx="5492426" cy="2637943"/>
          </a:xfrm>
        </p:spPr>
      </p:pic>
      <p:pic>
        <p:nvPicPr>
          <p:cNvPr id="5" name="Imagen 4" descr="1_876_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12852" y="3460448"/>
            <a:ext cx="3776767" cy="2737152"/>
          </a:xfrm>
          <a:prstGeom prst="rect">
            <a:avLst/>
          </a:prstGeom>
        </p:spPr>
      </p:pic>
      <p:sp>
        <p:nvSpPr>
          <p:cNvPr id="7" name="CuadroTexto 6"/>
          <p:cNvSpPr txBox="1"/>
          <p:nvPr/>
        </p:nvSpPr>
        <p:spPr>
          <a:xfrm>
            <a:off x="1979604" y="5326659"/>
            <a:ext cx="2437155" cy="646331"/>
          </a:xfrm>
          <a:prstGeom prst="rect">
            <a:avLst/>
          </a:prstGeom>
          <a:noFill/>
        </p:spPr>
        <p:txBody>
          <a:bodyPr wrap="square" rtlCol="0">
            <a:spAutoFit/>
          </a:bodyPr>
          <a:lstStyle/>
          <a:p>
            <a:pPr algn="ctr"/>
            <a:r>
              <a:rPr lang="es-ES" dirty="0" smtClean="0"/>
              <a:t>Biblioteca, antiguo Banco de España</a:t>
            </a:r>
            <a:endParaRPr lang="es-ES" dirty="0"/>
          </a:p>
        </p:txBody>
      </p:sp>
    </p:spTree>
    <p:extLst>
      <p:ext uri="{BB962C8B-B14F-4D97-AF65-F5344CB8AC3E}">
        <p14:creationId xmlns:p14="http://schemas.microsoft.com/office/powerpoint/2010/main" xmlns="" val="3079632012"/>
      </p:ext>
    </p:extLst>
  </p:cSld>
  <p:clrMapOvr>
    <a:masterClrMapping/>
  </p:clrMapOvr>
  <p:transition spd="slow" advTm="5579">
    <p:dissolve/>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14651"/>
            <a:ext cx="6196405" cy="4508418"/>
          </a:xfrm>
        </p:spPr>
        <p:txBody>
          <a:bodyPr>
            <a:normAutofit fontScale="62500" lnSpcReduction="20000"/>
          </a:bodyPr>
          <a:lstStyle/>
          <a:p>
            <a:pPr algn="ctr">
              <a:lnSpc>
                <a:spcPct val="120000"/>
              </a:lnSpc>
              <a:buNone/>
            </a:pPr>
            <a:r>
              <a:rPr lang="es-ES" dirty="0" smtClean="0"/>
              <a:t>Curiosidades</a:t>
            </a:r>
          </a:p>
          <a:p>
            <a:pPr algn="just">
              <a:lnSpc>
                <a:spcPct val="120000"/>
              </a:lnSpc>
            </a:pPr>
            <a:r>
              <a:rPr lang="es-ES" dirty="0" smtClean="0"/>
              <a:t>Paseo de Linarejos: Camino de los trabajadores de las minas junto a un carburo y su “taleguilla” y en el que los “aguaduchos” ofrecían por 5 céntimos un sorbo de café, una manzanilla o una copa de anís seco.</a:t>
            </a:r>
          </a:p>
          <a:p>
            <a:pPr algn="just">
              <a:lnSpc>
                <a:spcPct val="120000"/>
              </a:lnSpc>
            </a:pPr>
            <a:r>
              <a:rPr lang="es-ES" dirty="0" smtClean="0"/>
              <a:t>Sus bancos de piedra reflejan en imágenes la vida de Linares, en él se celebraba la Feria  de San Agustín y se podía asistir al circo.</a:t>
            </a:r>
          </a:p>
          <a:p>
            <a:pPr algn="just">
              <a:lnSpc>
                <a:spcPct val="120000"/>
              </a:lnSpc>
            </a:pPr>
            <a:r>
              <a:rPr lang="es-ES" dirty="0" smtClean="0"/>
              <a:t>Las “Ocho Puertas” debe su nombre a un variopinto establecimiento que allí existía y al que se tenía acceso por sus puertas que daban a las calles de la Corredera y de Peral, ocho exactamente.</a:t>
            </a:r>
          </a:p>
          <a:p>
            <a:pPr algn="just">
              <a:lnSpc>
                <a:spcPct val="120000"/>
              </a:lnSpc>
            </a:pPr>
            <a:r>
              <a:rPr lang="es-ES" dirty="0" smtClean="0"/>
              <a:t>“Allí donde nadie ve tanta puertas, allí están, las 8, de día y de noche abiertas de par en par. Mentidero, lonja y sol para el que quiera comprar, para el que quiera vender. Las 8 puertas están abiertas de par en par, para el que quiera saber, para el que quiera engañar…” </a:t>
            </a:r>
          </a:p>
          <a:p>
            <a:pPr>
              <a:lnSpc>
                <a:spcPct val="120000"/>
              </a:lnSpc>
            </a:pPr>
            <a:endParaRPr lang="es-ES" dirty="0"/>
          </a:p>
        </p:txBody>
      </p:sp>
    </p:spTree>
  </p:cSld>
  <p:clrMapOvr>
    <a:masterClrMapping/>
  </p:clrMapOvr>
  <p:transition spd="slow" advTm="20656">
    <p:split orient="vert"/>
    <p:sndAc>
      <p:stSnd>
        <p:snd r:embed="rId2" name="click.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PLAZA DE TOROS</a:t>
            </a:r>
            <a:br>
              <a:rPr lang="es-ES" dirty="0" smtClean="0"/>
            </a:br>
            <a:r>
              <a:rPr lang="es-ES" dirty="0" smtClean="0"/>
              <a:t>donde murió el famoso torero Manolete</a:t>
            </a:r>
            <a:endParaRPr lang="es-ES" dirty="0"/>
          </a:p>
        </p:txBody>
      </p:sp>
      <p:pic>
        <p:nvPicPr>
          <p:cNvPr id="4" name="Marcador de contenido 3"/>
          <p:cNvPicPr>
            <a:picLocks noGrp="1" noChangeAspect="1"/>
          </p:cNvPicPr>
          <p:nvPr>
            <p:ph idx="1"/>
          </p:nvPr>
        </p:nvPicPr>
        <p:blipFill>
          <a:blip r:embed="rId3"/>
          <a:srcRect t="6326" b="6326"/>
          <a:stretch>
            <a:fillRect/>
          </a:stretch>
        </p:blipFill>
        <p:spPr>
          <a:xfrm>
            <a:off x="874761" y="2819648"/>
            <a:ext cx="4214317" cy="2451035"/>
          </a:xfrm>
        </p:spPr>
      </p:pic>
      <p:pic>
        <p:nvPicPr>
          <p:cNvPr id="5" name="Imagen 4"/>
          <p:cNvPicPr>
            <a:picLocks noChangeAspect="1"/>
          </p:cNvPicPr>
          <p:nvPr/>
        </p:nvPicPr>
        <p:blipFill>
          <a:blip r:embed="rId4" cstate="print"/>
          <a:stretch>
            <a:fillRect/>
          </a:stretch>
        </p:blipFill>
        <p:spPr>
          <a:xfrm>
            <a:off x="5991367" y="2333767"/>
            <a:ext cx="1796323" cy="3596930"/>
          </a:xfrm>
          <a:prstGeom prst="rect">
            <a:avLst/>
          </a:prstGeom>
        </p:spPr>
      </p:pic>
    </p:spTree>
    <p:extLst>
      <p:ext uri="{BB962C8B-B14F-4D97-AF65-F5344CB8AC3E}">
        <p14:creationId xmlns:p14="http://schemas.microsoft.com/office/powerpoint/2010/main" xmlns="" val="4030071465"/>
      </p:ext>
    </p:extLst>
  </p:cSld>
  <p:clrMapOvr>
    <a:masterClrMapping/>
  </p:clrMapOvr>
  <p:transition spd="slow" advTm="7015">
    <p:circle/>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82890"/>
            <a:ext cx="6196405" cy="4440179"/>
          </a:xfrm>
        </p:spPr>
        <p:txBody>
          <a:bodyPr>
            <a:normAutofit fontScale="92500"/>
          </a:bodyPr>
          <a:lstStyle/>
          <a:p>
            <a:pPr algn="ctr">
              <a:buNone/>
            </a:pPr>
            <a:r>
              <a:rPr lang="es-ES" dirty="0" smtClean="0">
                <a:latin typeface="Comic Sans MS" pitchFamily="66" charset="0"/>
              </a:rPr>
              <a:t>Curiosidades</a:t>
            </a:r>
          </a:p>
          <a:p>
            <a:pPr algn="just"/>
            <a:r>
              <a:rPr lang="es-ES" dirty="0" smtClean="0">
                <a:latin typeface="Comic Sans MS" pitchFamily="66" charset="0"/>
              </a:rPr>
              <a:t>También llamada “Callejera”</a:t>
            </a:r>
          </a:p>
          <a:p>
            <a:pPr algn="just"/>
            <a:r>
              <a:rPr lang="es-ES" dirty="0" smtClean="0">
                <a:latin typeface="Comic Sans MS" pitchFamily="66" charset="0"/>
              </a:rPr>
              <a:t>Construida en 1866 en las tierras de un cortijo propiedad de Don Luis Granados.</a:t>
            </a:r>
          </a:p>
          <a:p>
            <a:pPr algn="just"/>
            <a:r>
              <a:rPr lang="es-ES" dirty="0" smtClean="0">
                <a:latin typeface="Comic Sans MS" pitchFamily="66" charset="0"/>
              </a:rPr>
              <a:t>Además de escenario para la “fiesta nacional”, sirvió también de bloque de viviendas pobres y faltas de ventilación, habilitadas debajo de los tendidos, transformándose así en una calle circular en la que vivían mineros, gitanos….</a:t>
            </a:r>
          </a:p>
          <a:p>
            <a:pPr algn="just"/>
            <a:r>
              <a:rPr lang="es-ES" dirty="0" smtClean="0">
                <a:latin typeface="Comic Sans MS" pitchFamily="66" charset="0"/>
              </a:rPr>
              <a:t>En ella murió Manolete el 28 de agosto de 1947 por un toro de 500 K, llamado Islero.</a:t>
            </a:r>
            <a:endParaRPr lang="es-ES" dirty="0">
              <a:latin typeface="Comic Sans MS" pitchFamily="66" charset="0"/>
            </a:endParaRPr>
          </a:p>
        </p:txBody>
      </p:sp>
    </p:spTree>
  </p:cSld>
  <p:clrMapOvr>
    <a:masterClrMapping/>
  </p:clrMapOvr>
  <p:transition spd="slow" advTm="6766">
    <p:randomBar dir="vert"/>
    <p:sndAc>
      <p:stSnd>
        <p:snd r:embed="rId2" name="click.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00693847.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16758" y="1655864"/>
            <a:ext cx="3901669" cy="2708008"/>
          </a:xfrm>
          <a:prstGeom prst="rect">
            <a:avLst/>
          </a:prstGeom>
          <a:ln>
            <a:noFill/>
          </a:ln>
          <a:effectLst>
            <a:softEdge rad="112500"/>
          </a:effectLst>
        </p:spPr>
      </p:pic>
      <p:sp>
        <p:nvSpPr>
          <p:cNvPr id="2" name="Título 1"/>
          <p:cNvSpPr>
            <a:spLocks noGrp="1"/>
          </p:cNvSpPr>
          <p:nvPr>
            <p:ph type="title"/>
          </p:nvPr>
        </p:nvSpPr>
        <p:spPr/>
        <p:txBody>
          <a:bodyPr>
            <a:normAutofit/>
          </a:bodyPr>
          <a:lstStyle/>
          <a:p>
            <a:r>
              <a:rPr lang="es-ES" sz="2400" dirty="0" smtClean="0"/>
              <a:t>Al visitar la Fuente del Pisar y el recinto ferial terminamos nuestro paseo en la Ermita de Linarejos</a:t>
            </a:r>
            <a:endParaRPr lang="es-ES" sz="2400" dirty="0"/>
          </a:p>
        </p:txBody>
      </p:sp>
      <p:pic>
        <p:nvPicPr>
          <p:cNvPr id="4" name="Marcador de contenido 3"/>
          <p:cNvPicPr>
            <a:picLocks noGrp="1" noChangeAspect="1"/>
          </p:cNvPicPr>
          <p:nvPr>
            <p:ph idx="1"/>
          </p:nvPr>
        </p:nvPicPr>
        <p:blipFill>
          <a:blip r:embed="rId4"/>
          <a:stretch>
            <a:fillRect/>
          </a:stretch>
        </p:blipFill>
        <p:spPr>
          <a:xfrm>
            <a:off x="3037872" y="2835411"/>
            <a:ext cx="3047619" cy="2171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P1040184.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7183" y="2482168"/>
            <a:ext cx="3778981" cy="2834236"/>
          </a:xfrm>
          <a:prstGeom prst="rect">
            <a:avLst/>
          </a:prstGeom>
          <a:ln>
            <a:noFill/>
          </a:ln>
          <a:effectLst>
            <a:softEdge rad="112500"/>
          </a:effectLst>
        </p:spPr>
      </p:pic>
    </p:spTree>
    <p:extLst>
      <p:ext uri="{BB962C8B-B14F-4D97-AF65-F5344CB8AC3E}">
        <p14:creationId xmlns:p14="http://schemas.microsoft.com/office/powerpoint/2010/main" xmlns="" val="725675668"/>
      </p:ext>
    </p:extLst>
  </p:cSld>
  <p:clrMapOvr>
    <a:masterClrMapping/>
  </p:clrMapOvr>
  <p:transition spd="slow" advTm="1344">
    <p:checker dir="vert"/>
    <p:sndAc>
      <p:stSnd>
        <p:snd r:embed="rId2" name="wind.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41946"/>
            <a:ext cx="6196405" cy="4481123"/>
          </a:xfrm>
        </p:spPr>
        <p:txBody>
          <a:bodyPr>
            <a:normAutofit/>
          </a:bodyPr>
          <a:lstStyle/>
          <a:p>
            <a:pPr algn="ctr">
              <a:buNone/>
            </a:pPr>
            <a:r>
              <a:rPr lang="es-ES" dirty="0" smtClean="0"/>
              <a:t>Curiosidades</a:t>
            </a:r>
          </a:p>
          <a:p>
            <a:pPr algn="just"/>
            <a:r>
              <a:rPr lang="es-ES" dirty="0" smtClean="0"/>
              <a:t>La fuente del Pisar : cuenta la leyenda que al dirigirse un caminante a la sierra linarense, el noble caballo en el que iba montado hundió inesperadamente su pie en la tierra quedando en ella aprisionado. Más al liberarle su dueño vio con sorpresa cómo surgía abundante y generoso, un borbotón de agua que desde entonces no ha dejado nunca de manar.</a:t>
            </a:r>
            <a:endParaRPr lang="es-ES" dirty="0"/>
          </a:p>
        </p:txBody>
      </p:sp>
    </p:spTree>
  </p:cSld>
  <p:clrMapOvr>
    <a:masterClrMapping/>
  </p:clrMapOvr>
  <p:transition spd="slow">
    <p:blinds dir="vert"/>
    <p:sndAc>
      <p:stSnd>
        <p:snd r:embed="rId2" name="click.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107257"/>
            <a:ext cx="6965245" cy="2012000"/>
          </a:xfrm>
        </p:spPr>
        <p:txBody>
          <a:bodyPr>
            <a:normAutofit/>
          </a:bodyPr>
          <a:lstStyle/>
          <a:p>
            <a:r>
              <a:rPr lang="es-ES" sz="3600" dirty="0" smtClean="0"/>
              <a:t>Linares tiene un pasado minero. </a:t>
            </a:r>
            <a:endParaRPr lang="es-ES" sz="3600" dirty="0"/>
          </a:p>
        </p:txBody>
      </p:sp>
      <p:sp>
        <p:nvSpPr>
          <p:cNvPr id="3" name="Marcador de contenido 2"/>
          <p:cNvSpPr>
            <a:spLocks noGrp="1"/>
          </p:cNvSpPr>
          <p:nvPr>
            <p:ph idx="1"/>
          </p:nvPr>
        </p:nvSpPr>
        <p:spPr>
          <a:xfrm>
            <a:off x="1463040" y="1409527"/>
            <a:ext cx="6196405" cy="3603812"/>
          </a:xfrm>
          <a:ln>
            <a:solidFill>
              <a:srgbClr val="002060"/>
            </a:solidFill>
          </a:ln>
        </p:spPr>
        <p:txBody>
          <a:bodyPr/>
          <a:lstStyle/>
          <a:p>
            <a:r>
              <a:rPr lang="es-ES" dirty="0"/>
              <a:t>Lo podemos </a:t>
            </a:r>
            <a:r>
              <a:rPr lang="es-ES" dirty="0" smtClean="0"/>
              <a:t>ver </a:t>
            </a:r>
            <a:r>
              <a:rPr lang="es-ES" dirty="0"/>
              <a:t>si </a:t>
            </a:r>
            <a:r>
              <a:rPr lang="es-ES" dirty="0" smtClean="0"/>
              <a:t>paseamos por la ciudad y las afueras.</a:t>
            </a:r>
            <a:endParaRPr lang="es-ES" dirty="0"/>
          </a:p>
        </p:txBody>
      </p:sp>
      <p:pic>
        <p:nvPicPr>
          <p:cNvPr id="7" name="Imagen 6" descr="Unknown-4.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06144" y="2826433"/>
            <a:ext cx="1797781" cy="2440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descr="Linares 2003 134.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01397" y="1923740"/>
            <a:ext cx="2241323" cy="2984009"/>
          </a:xfrm>
          <a:prstGeom prst="rect">
            <a:avLst/>
          </a:prstGeom>
          <a:ln>
            <a:noFill/>
          </a:ln>
          <a:effectLst>
            <a:softEdge rad="112500"/>
          </a:effectLst>
        </p:spPr>
      </p:pic>
      <p:pic>
        <p:nvPicPr>
          <p:cNvPr id="6" name="Imagen 5" descr="EPS_Linares_(Frontal).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9735" y="4431739"/>
            <a:ext cx="6052985" cy="1850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6"/>
          <a:stretch>
            <a:fillRect/>
          </a:stretch>
        </p:blipFill>
        <p:spPr>
          <a:xfrm>
            <a:off x="789735" y="2222576"/>
            <a:ext cx="3721763" cy="2415536"/>
          </a:xfrm>
          <a:prstGeom prst="ellipse">
            <a:avLst/>
          </a:prstGeom>
          <a:ln w="63500" cap="rnd">
            <a:solidFill>
              <a:srgbClr val="333333"/>
            </a:solid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uadroTexto 7"/>
          <p:cNvSpPr txBox="1"/>
          <p:nvPr/>
        </p:nvSpPr>
        <p:spPr>
          <a:xfrm>
            <a:off x="7012657" y="5491069"/>
            <a:ext cx="1291268" cy="276999"/>
          </a:xfrm>
          <a:prstGeom prst="rect">
            <a:avLst/>
          </a:prstGeom>
          <a:noFill/>
        </p:spPr>
        <p:txBody>
          <a:bodyPr wrap="square" rtlCol="0">
            <a:spAutoFit/>
          </a:bodyPr>
          <a:lstStyle/>
          <a:p>
            <a:pPr algn="ctr"/>
            <a:r>
              <a:rPr lang="es-ES" sz="1200" dirty="0" smtClean="0"/>
              <a:t>El Minero</a:t>
            </a:r>
            <a:endParaRPr lang="es-ES" sz="1200" dirty="0"/>
          </a:p>
        </p:txBody>
      </p:sp>
      <p:sp>
        <p:nvSpPr>
          <p:cNvPr id="9" name="CuadroTexto 8"/>
          <p:cNvSpPr txBox="1"/>
          <p:nvPr/>
        </p:nvSpPr>
        <p:spPr>
          <a:xfrm>
            <a:off x="4771595" y="2119257"/>
            <a:ext cx="915100" cy="276999"/>
          </a:xfrm>
          <a:prstGeom prst="rect">
            <a:avLst/>
          </a:prstGeom>
          <a:noFill/>
        </p:spPr>
        <p:txBody>
          <a:bodyPr wrap="square" rtlCol="0">
            <a:spAutoFit/>
          </a:bodyPr>
          <a:lstStyle/>
          <a:p>
            <a:pPr algn="ctr"/>
            <a:r>
              <a:rPr lang="es-ES" sz="1200" dirty="0" smtClean="0">
                <a:solidFill>
                  <a:schemeClr val="bg1"/>
                </a:solidFill>
              </a:rPr>
              <a:t>Cabria</a:t>
            </a:r>
            <a:endParaRPr lang="es-ES" sz="1200" dirty="0">
              <a:solidFill>
                <a:schemeClr val="bg1"/>
              </a:solidFill>
            </a:endParaRPr>
          </a:p>
        </p:txBody>
      </p:sp>
      <p:sp>
        <p:nvSpPr>
          <p:cNvPr id="10" name="CuadroTexto 9"/>
          <p:cNvSpPr txBox="1"/>
          <p:nvPr/>
        </p:nvSpPr>
        <p:spPr>
          <a:xfrm>
            <a:off x="5201131" y="4566553"/>
            <a:ext cx="1305013" cy="276999"/>
          </a:xfrm>
          <a:prstGeom prst="rect">
            <a:avLst/>
          </a:prstGeom>
          <a:noFill/>
        </p:spPr>
        <p:txBody>
          <a:bodyPr wrap="square" rtlCol="0">
            <a:spAutoFit/>
          </a:bodyPr>
          <a:lstStyle/>
          <a:p>
            <a:pPr algn="ctr"/>
            <a:r>
              <a:rPr lang="es-ES" sz="1200" dirty="0" smtClean="0">
                <a:solidFill>
                  <a:schemeClr val="bg2">
                    <a:lumMod val="50000"/>
                  </a:schemeClr>
                </a:solidFill>
              </a:rPr>
              <a:t>Cabria</a:t>
            </a:r>
            <a:endParaRPr lang="es-ES" sz="1200" dirty="0">
              <a:solidFill>
                <a:schemeClr val="bg2">
                  <a:lumMod val="50000"/>
                </a:schemeClr>
              </a:solidFill>
            </a:endParaRPr>
          </a:p>
        </p:txBody>
      </p:sp>
      <p:sp>
        <p:nvSpPr>
          <p:cNvPr id="11" name="CuadroTexto 10"/>
          <p:cNvSpPr txBox="1"/>
          <p:nvPr/>
        </p:nvSpPr>
        <p:spPr>
          <a:xfrm>
            <a:off x="1867552" y="2826433"/>
            <a:ext cx="1055166" cy="276999"/>
          </a:xfrm>
          <a:prstGeom prst="rect">
            <a:avLst/>
          </a:prstGeom>
          <a:noFill/>
        </p:spPr>
        <p:txBody>
          <a:bodyPr wrap="square" rtlCol="0">
            <a:spAutoFit/>
          </a:bodyPr>
          <a:lstStyle/>
          <a:p>
            <a:pPr algn="ctr"/>
            <a:r>
              <a:rPr lang="es-ES" sz="1200" dirty="0" smtClean="0">
                <a:solidFill>
                  <a:schemeClr val="accent5">
                    <a:lumMod val="20000"/>
                    <a:lumOff val="80000"/>
                  </a:schemeClr>
                </a:solidFill>
              </a:rPr>
              <a:t>Mina</a:t>
            </a:r>
            <a:endParaRPr lang="es-ES" sz="1200" dirty="0">
              <a:solidFill>
                <a:schemeClr val="accent5">
                  <a:lumMod val="20000"/>
                  <a:lumOff val="80000"/>
                </a:schemeClr>
              </a:solidFill>
            </a:endParaRPr>
          </a:p>
        </p:txBody>
      </p:sp>
    </p:spTree>
    <p:extLst>
      <p:ext uri="{BB962C8B-B14F-4D97-AF65-F5344CB8AC3E}">
        <p14:creationId xmlns:p14="http://schemas.microsoft.com/office/powerpoint/2010/main" xmlns="" val="2440658366"/>
      </p:ext>
    </p:extLst>
  </p:cSld>
  <p:clrMapOvr>
    <a:masterClrMapping/>
  </p:clrMapOvr>
  <p:transition spd="slow" advTm="5734">
    <p:wedge/>
    <p:sndAc>
      <p:stSnd>
        <p:snd r:embed="rId2" name="explode.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Ermita de la Virgen de Linarejos</a:t>
            </a:r>
            <a:endParaRPr lang="es-ES" dirty="0"/>
          </a:p>
        </p:txBody>
      </p:sp>
      <p:pic>
        <p:nvPicPr>
          <p:cNvPr id="4" name="3 Marcador de contenido" descr="virgen de linarejos.jpg"/>
          <p:cNvPicPr>
            <a:picLocks noGrp="1" noChangeAspect="1"/>
          </p:cNvPicPr>
          <p:nvPr>
            <p:ph idx="1"/>
          </p:nvPr>
        </p:nvPicPr>
        <p:blipFill>
          <a:blip r:embed="rId3"/>
          <a:stretch>
            <a:fillRect/>
          </a:stretch>
        </p:blipFill>
        <p:spPr>
          <a:xfrm>
            <a:off x="1635246" y="2020067"/>
            <a:ext cx="5783218" cy="3848469"/>
          </a:xfrm>
        </p:spPr>
      </p:pic>
    </p:spTree>
  </p:cSld>
  <p:clrMapOvr>
    <a:masterClrMapping/>
  </p:clrMapOvr>
  <p:transition spd="slow">
    <p:checker dir="vert"/>
    <p:sndAc>
      <p:stSnd>
        <p:snd r:embed="rId2" name="hammer.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078174"/>
            <a:ext cx="6196405" cy="4644896"/>
          </a:xfrm>
        </p:spPr>
        <p:txBody>
          <a:bodyPr>
            <a:normAutofit fontScale="70000" lnSpcReduction="20000"/>
          </a:bodyPr>
          <a:lstStyle/>
          <a:p>
            <a:pPr algn="ctr">
              <a:buNone/>
            </a:pPr>
            <a:r>
              <a:rPr lang="es-ES" dirty="0" smtClean="0"/>
              <a:t>Curiosidades</a:t>
            </a:r>
          </a:p>
          <a:p>
            <a:pPr algn="just"/>
            <a:r>
              <a:rPr lang="es-ES" dirty="0" smtClean="0"/>
              <a:t>Fue encontrada por un pastor llamado Juan Jiménez, el 4 de agosto de 1227. Oyó su voz cuando dormía en unos lentiscos.</a:t>
            </a:r>
          </a:p>
          <a:p>
            <a:pPr algn="just"/>
            <a:r>
              <a:rPr lang="es-ES" dirty="0" smtClean="0"/>
              <a:t> La llevó a Santa María, pero al día siguiente la Virgen no estaba allí y la encontraron de nuevo en el lugar en el que hoy está su ermita.</a:t>
            </a:r>
          </a:p>
          <a:p>
            <a:pPr algn="just"/>
            <a:r>
              <a:rPr lang="es-ES" dirty="0" smtClean="0"/>
              <a:t>Ha hecho muchos milagros durante todos estos años a los habitantes de Linares.</a:t>
            </a:r>
          </a:p>
          <a:p>
            <a:pPr algn="just"/>
            <a:r>
              <a:rPr lang="es-ES" dirty="0" smtClean="0"/>
              <a:t>La Virgen de </a:t>
            </a:r>
            <a:r>
              <a:rPr lang="es-ES" dirty="0" err="1" smtClean="0"/>
              <a:t>Linarejos</a:t>
            </a:r>
            <a:r>
              <a:rPr lang="es-ES" dirty="0" smtClean="0"/>
              <a:t> </a:t>
            </a:r>
          </a:p>
          <a:p>
            <a:pPr algn="just">
              <a:buNone/>
            </a:pPr>
            <a:r>
              <a:rPr lang="es-ES" dirty="0" smtClean="0"/>
              <a:t>    es la Virgen de las Nieves, </a:t>
            </a:r>
          </a:p>
          <a:p>
            <a:pPr algn="just">
              <a:buNone/>
            </a:pPr>
            <a:r>
              <a:rPr lang="es-ES" dirty="0" smtClean="0"/>
              <a:t>    la Patrona de Linares,</a:t>
            </a:r>
          </a:p>
          <a:p>
            <a:pPr algn="just">
              <a:buNone/>
            </a:pPr>
            <a:r>
              <a:rPr lang="es-ES" dirty="0" smtClean="0"/>
              <a:t>    la que a mí tanto me quiere.</a:t>
            </a:r>
          </a:p>
          <a:p>
            <a:pPr algn="just">
              <a:buNone/>
            </a:pPr>
            <a:r>
              <a:rPr lang="es-ES" dirty="0" smtClean="0"/>
              <a:t>    ¡Oh! Virgen María, botón de clavel, </a:t>
            </a:r>
          </a:p>
          <a:p>
            <a:pPr algn="just">
              <a:buNone/>
            </a:pPr>
            <a:r>
              <a:rPr lang="es-ES" dirty="0" smtClean="0"/>
              <a:t>    mi mamá me ha dicho que te quiera bien, </a:t>
            </a:r>
          </a:p>
          <a:p>
            <a:pPr algn="just">
              <a:buNone/>
            </a:pPr>
            <a:r>
              <a:rPr lang="es-ES" dirty="0" smtClean="0"/>
              <a:t>    yo te quiero mucho </a:t>
            </a:r>
          </a:p>
          <a:p>
            <a:pPr algn="just">
              <a:buNone/>
            </a:pPr>
            <a:r>
              <a:rPr lang="es-ES" dirty="0" smtClean="0"/>
              <a:t>    y Tú ¿me quieres a mí?, </a:t>
            </a:r>
          </a:p>
          <a:p>
            <a:pPr algn="just">
              <a:buNone/>
            </a:pPr>
            <a:r>
              <a:rPr lang="es-ES" dirty="0" smtClean="0"/>
              <a:t>    pues toma un besito y dime que sí.</a:t>
            </a:r>
            <a:endParaRPr lang="es-ES" dirty="0"/>
          </a:p>
        </p:txBody>
      </p:sp>
    </p:spTree>
  </p:cSld>
  <p:clrMapOvr>
    <a:masterClrMapping/>
  </p:clrMapOvr>
  <p:transition spd="slow">
    <p:comb dir="vert"/>
    <p:sndAc>
      <p:stSnd>
        <p:snd r:embed="rId2" name="click.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Así acaba nuestro tour</a:t>
            </a:r>
            <a:endParaRPr lang="es-ES" dirty="0"/>
          </a:p>
        </p:txBody>
      </p:sp>
      <p:pic>
        <p:nvPicPr>
          <p:cNvPr id="3073" name="Picture 1"/>
          <p:cNvPicPr>
            <a:picLocks noGrp="1" noChangeAspect="1" noChangeArrowheads="1"/>
          </p:cNvPicPr>
          <p:nvPr>
            <p:ph idx="1"/>
          </p:nvPr>
        </p:nvPicPr>
        <p:blipFill>
          <a:blip r:embed="rId3"/>
          <a:stretch>
            <a:fillRect/>
          </a:stretch>
        </p:blipFill>
        <p:spPr bwMode="auto">
          <a:xfrm>
            <a:off x="1764375" y="2119313"/>
            <a:ext cx="5594612" cy="3603625"/>
          </a:xfrm>
          <a:prstGeom prst="rect">
            <a:avLst/>
          </a:prstGeom>
          <a:noFill/>
          <a:ln w="9525">
            <a:noFill/>
            <a:miter lim="800000"/>
            <a:headEnd/>
            <a:tailEnd/>
          </a:ln>
          <a:effectLst/>
        </p:spPr>
      </p:pic>
    </p:spTree>
  </p:cSld>
  <p:clrMapOvr>
    <a:masterClrMapping/>
  </p:clrMapOvr>
  <p:transition spd="slow">
    <p:push dir="d"/>
    <p:sndAc>
      <p:stSnd>
        <p:snd r:embed="rId2" name="push.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Realización del proyecto</a:t>
            </a:r>
            <a:endParaRPr lang="es-ES" dirty="0"/>
          </a:p>
        </p:txBody>
      </p:sp>
      <p:sp>
        <p:nvSpPr>
          <p:cNvPr id="4" name="3 Marcador de texto"/>
          <p:cNvSpPr>
            <a:spLocks noGrp="1"/>
          </p:cNvSpPr>
          <p:nvPr>
            <p:ph type="body" idx="1"/>
          </p:nvPr>
        </p:nvSpPr>
        <p:spPr/>
        <p:txBody>
          <a:bodyPr/>
          <a:lstStyle/>
          <a:p>
            <a:pPr algn="l"/>
            <a:r>
              <a:rPr lang="es-ES" dirty="0" smtClean="0"/>
              <a:t>C.E.I.P. JAÉN</a:t>
            </a:r>
          </a:p>
          <a:p>
            <a:endParaRPr lang="es-ES" dirty="0"/>
          </a:p>
        </p:txBody>
      </p:sp>
      <p:sp>
        <p:nvSpPr>
          <p:cNvPr id="5" name="4 Marcador de texto"/>
          <p:cNvSpPr>
            <a:spLocks noGrp="1"/>
          </p:cNvSpPr>
          <p:nvPr>
            <p:ph type="body" sz="quarter" idx="3"/>
          </p:nvPr>
        </p:nvSpPr>
        <p:spPr/>
        <p:txBody>
          <a:bodyPr/>
          <a:lstStyle/>
          <a:p>
            <a:pPr algn="l"/>
            <a:r>
              <a:rPr lang="es-ES" dirty="0" smtClean="0"/>
              <a:t>C.E.I.P. PADRE POVEDA</a:t>
            </a:r>
            <a:endParaRPr lang="es-ES" dirty="0"/>
          </a:p>
        </p:txBody>
      </p:sp>
      <p:sp>
        <p:nvSpPr>
          <p:cNvPr id="6" name="5 Marcador de contenido"/>
          <p:cNvSpPr>
            <a:spLocks noGrp="1"/>
          </p:cNvSpPr>
          <p:nvPr>
            <p:ph sz="quarter" idx="13"/>
          </p:nvPr>
        </p:nvSpPr>
        <p:spPr/>
        <p:txBody>
          <a:bodyPr>
            <a:normAutofit/>
          </a:bodyPr>
          <a:lstStyle/>
          <a:p>
            <a:r>
              <a:rPr lang="es-ES" dirty="0" smtClean="0"/>
              <a:t>Ana Gallardo López</a:t>
            </a:r>
          </a:p>
          <a:p>
            <a:r>
              <a:rPr lang="es-ES" dirty="0" smtClean="0"/>
              <a:t>Elena Peinado Paredes</a:t>
            </a:r>
          </a:p>
          <a:p>
            <a:r>
              <a:rPr lang="es-ES" dirty="0" smtClean="0"/>
              <a:t>Ainhoa Vega López</a:t>
            </a:r>
          </a:p>
          <a:p>
            <a:r>
              <a:rPr lang="es-ES" dirty="0" smtClean="0"/>
              <a:t>Carla Arboledas Manchón</a:t>
            </a:r>
          </a:p>
        </p:txBody>
      </p:sp>
      <p:sp>
        <p:nvSpPr>
          <p:cNvPr id="7" name="6 Marcador de contenido"/>
          <p:cNvSpPr>
            <a:spLocks noGrp="1"/>
          </p:cNvSpPr>
          <p:nvPr>
            <p:ph sz="quarter" idx="14"/>
          </p:nvPr>
        </p:nvSpPr>
        <p:spPr/>
        <p:txBody>
          <a:bodyPr/>
          <a:lstStyle/>
          <a:p>
            <a:r>
              <a:rPr lang="es-ES" dirty="0" smtClean="0"/>
              <a:t>Lucia Godoy Martínez</a:t>
            </a:r>
          </a:p>
          <a:p>
            <a:r>
              <a:rPr lang="es-ES" dirty="0" smtClean="0"/>
              <a:t>Alejandro Jordán Rego</a:t>
            </a:r>
          </a:p>
          <a:p>
            <a:r>
              <a:rPr lang="es-ES" dirty="0" smtClean="0"/>
              <a:t>Adrian Aguilera Torrú</a:t>
            </a:r>
            <a:endParaRPr lang="es-ES" dirty="0"/>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009934"/>
            <a:ext cx="6196405" cy="4713135"/>
          </a:xfrm>
        </p:spPr>
        <p:txBody>
          <a:bodyPr>
            <a:normAutofit fontScale="62500" lnSpcReduction="20000"/>
          </a:bodyPr>
          <a:lstStyle/>
          <a:p>
            <a:pPr algn="ctr">
              <a:buNone/>
            </a:pPr>
            <a:r>
              <a:rPr lang="es-ES" dirty="0" smtClean="0"/>
              <a:t>	</a:t>
            </a:r>
            <a:r>
              <a:rPr lang="es-ES" b="1" dirty="0" smtClean="0"/>
              <a:t>CURIOSIDADES:</a:t>
            </a:r>
          </a:p>
          <a:p>
            <a:pPr algn="just">
              <a:lnSpc>
                <a:spcPct val="120000"/>
              </a:lnSpc>
            </a:pPr>
            <a:r>
              <a:rPr lang="es-ES" dirty="0" smtClean="0"/>
              <a:t>Pozo minero: los pozos se utilizan como labores de acceso desde la superficie en las minas subterráneas situadas por debajo del nivel del fondo del valle .Los pozos de las minas suelen llevar nombres de santos: San Miguel, San Raimundo…</a:t>
            </a:r>
          </a:p>
          <a:p>
            <a:pPr algn="just">
              <a:lnSpc>
                <a:spcPct val="120000"/>
              </a:lnSpc>
            </a:pPr>
            <a:r>
              <a:rPr lang="es-ES" dirty="0" smtClean="0"/>
              <a:t>Cabria minera: Se compone de un armazón de tres vigas, dos de ellas ensambladas en ángulo agudo y una tercera formando un trípode con las otras dos para dar estabilidad a la estructura. Tiene una polea suspendida en el centro y un torno donde se enrolla la cuerda con la que se sube el peso a manipular. En Linares las encontramos en la Avenida de Andalucía, Escuela de Minas, Arrayanes.</a:t>
            </a:r>
          </a:p>
          <a:p>
            <a:pPr algn="just">
              <a:lnSpc>
                <a:spcPct val="120000"/>
              </a:lnSpc>
            </a:pPr>
            <a:r>
              <a:rPr lang="es-ES" dirty="0" smtClean="0"/>
              <a:t>Las grandes minas: Arrayanes, Pozo Ancho ,Los Quinientos, Alamillos Altos, Coto La Cruz, El mimbre ,San Miguel, La Tortilla, Cañada Incosa….de las cuales se extraía plomo y en las que trabajaban en condiciones durísimas cientos de mineros.</a:t>
            </a:r>
          </a:p>
          <a:p>
            <a:pPr algn="just">
              <a:lnSpc>
                <a:spcPct val="120000"/>
              </a:lnSpc>
            </a:pPr>
            <a:r>
              <a:rPr lang="es-ES" dirty="0" smtClean="0"/>
              <a:t>Pero no menos dura, era la vida en la ciudad, donde vivían en chozas y andaban por caminos polvorientos durante horas para llegar a la mina.</a:t>
            </a:r>
          </a:p>
          <a:p>
            <a:endParaRPr lang="es-ES" dirty="0"/>
          </a:p>
        </p:txBody>
      </p:sp>
    </p:spTree>
  </p:cSld>
  <p:clrMapOvr>
    <a:masterClrMapping/>
  </p:clrMapOvr>
  <p:transition spd="slow" advTm="16110">
    <p:wheel spokes="8"/>
    <p:sndAc>
      <p:stSnd>
        <p:snd r:embed="rId2" name="click.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600" dirty="0" smtClean="0"/>
              <a:t>Empezamos nuestro paseo por el </a:t>
            </a:r>
            <a:r>
              <a:rPr lang="es-ES" b="1" u="sng" dirty="0" smtClean="0"/>
              <a:t>Ayuntamiento</a:t>
            </a:r>
            <a:endParaRPr lang="es-ES" b="1" u="sng" dirty="0"/>
          </a:p>
        </p:txBody>
      </p:sp>
      <p:pic>
        <p:nvPicPr>
          <p:cNvPr id="4" name="Marcador de contenido 3"/>
          <p:cNvPicPr>
            <a:picLocks noGrp="1" noChangeAspect="1"/>
          </p:cNvPicPr>
          <p:nvPr>
            <p:ph idx="1"/>
          </p:nvPr>
        </p:nvPicPr>
        <p:blipFill>
          <a:blip r:embed="rId3"/>
          <a:srcRect t="13650" b="13650"/>
          <a:stretch>
            <a:fillRect/>
          </a:stretch>
        </p:blipFill>
        <p:spPr>
          <a:xfrm>
            <a:off x="2135360" y="2119257"/>
            <a:ext cx="5026702" cy="2923516"/>
          </a:xfrm>
        </p:spPr>
      </p:pic>
      <p:sp>
        <p:nvSpPr>
          <p:cNvPr id="6" name="CuadroTexto 5"/>
          <p:cNvSpPr txBox="1"/>
          <p:nvPr/>
        </p:nvSpPr>
        <p:spPr>
          <a:xfrm>
            <a:off x="1736823" y="5257605"/>
            <a:ext cx="6013517" cy="646331"/>
          </a:xfrm>
          <a:prstGeom prst="rect">
            <a:avLst/>
          </a:prstGeom>
          <a:noFill/>
        </p:spPr>
        <p:txBody>
          <a:bodyPr wrap="square" rtlCol="0">
            <a:spAutoFit/>
          </a:bodyPr>
          <a:lstStyle/>
          <a:p>
            <a:pPr algn="ctr"/>
            <a:r>
              <a:rPr lang="es-ES" dirty="0" smtClean="0"/>
              <a:t>Se llamaba EL LLANO porque durante siglos se celebraban las corridas de toros.</a:t>
            </a:r>
            <a:endParaRPr lang="es-ES" dirty="0"/>
          </a:p>
        </p:txBody>
      </p:sp>
    </p:spTree>
    <p:extLst>
      <p:ext uri="{BB962C8B-B14F-4D97-AF65-F5344CB8AC3E}">
        <p14:creationId xmlns:p14="http://schemas.microsoft.com/office/powerpoint/2010/main" xmlns="" val="4048147265"/>
      </p:ext>
    </p:extLst>
  </p:cSld>
  <p:clrMapOvr>
    <a:masterClrMapping/>
  </p:clrMapOvr>
  <p:transition spd="slow" advTm="9172">
    <p:pull dir="rd"/>
    <p:sndAc>
      <p:stSnd>
        <p:snd r:embed="rId2" name="wind.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96287"/>
            <a:ext cx="6196405" cy="4726782"/>
          </a:xfrm>
        </p:spPr>
        <p:txBody>
          <a:bodyPr>
            <a:normAutofit fontScale="85000" lnSpcReduction="10000"/>
          </a:bodyPr>
          <a:lstStyle/>
          <a:p>
            <a:pPr algn="ctr">
              <a:buNone/>
            </a:pPr>
            <a:r>
              <a:rPr lang="es-ES" dirty="0" smtClean="0"/>
              <a:t>	Curiosidades</a:t>
            </a:r>
          </a:p>
          <a:p>
            <a:pPr algn="just"/>
            <a:r>
              <a:rPr lang="es-ES" dirty="0" smtClean="0"/>
              <a:t>La Plaza del Ayuntamiento llamada “El Llano”, con su Casa del Cabildo sirvió de escenario durante los s. XVI y XVII para las corridas de toros.</a:t>
            </a:r>
          </a:p>
          <a:p>
            <a:pPr algn="just"/>
            <a:r>
              <a:rPr lang="es-ES" dirty="0" smtClean="0"/>
              <a:t>También era el lugar de encuentro del pueblo para recibir noticias, como la victoria del General Castaños en la Batalla de Bailen, fue testigo del “motín de los consumos” por la subida de unos céntimos el precio del pan o lugar de juego y paseo para niños y mayores, por eso se la llamaba vulgarmente “el Paseillo”.</a:t>
            </a:r>
          </a:p>
          <a:p>
            <a:pPr algn="just"/>
            <a:r>
              <a:rPr lang="es-ES" dirty="0" smtClean="0"/>
              <a:t>El reloj colocado en la fachada del Ayuntamiento, fue comprado en Madrid por la comisión que fue a visitar al Rey Alfonso XII el año 1875 y costó “siete mil reales”. </a:t>
            </a:r>
            <a:endParaRPr lang="es-ES" dirty="0"/>
          </a:p>
        </p:txBody>
      </p:sp>
    </p:spTree>
  </p:cSld>
  <p:clrMapOvr>
    <a:masterClrMapping/>
  </p:clrMapOvr>
  <p:transition spd="slow" advTm="10969">
    <p:pull/>
    <p:sndAc>
      <p:stSnd>
        <p:snd r:embed="rId2" name="click.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Frente al Ayuntamiento está la parroquia de Sta. María.</a:t>
            </a:r>
            <a:endParaRPr lang="es-ES" dirty="0"/>
          </a:p>
        </p:txBody>
      </p:sp>
      <p:pic>
        <p:nvPicPr>
          <p:cNvPr id="4" name="Marcador de contenido 3"/>
          <p:cNvPicPr>
            <a:picLocks noGrp="1" noChangeAspect="1"/>
          </p:cNvPicPr>
          <p:nvPr>
            <p:ph idx="1"/>
          </p:nvPr>
        </p:nvPicPr>
        <p:blipFill>
          <a:blip r:embed="rId3"/>
          <a:stretch>
            <a:fillRect/>
          </a:stretch>
        </p:blipFill>
        <p:spPr>
          <a:xfrm>
            <a:off x="2159264" y="2119313"/>
            <a:ext cx="4804834" cy="3603625"/>
          </a:xfrm>
        </p:spPr>
      </p:pic>
      <p:sp>
        <p:nvSpPr>
          <p:cNvPr id="5" name="CuadroTexto 4"/>
          <p:cNvSpPr txBox="1"/>
          <p:nvPr/>
        </p:nvSpPr>
        <p:spPr>
          <a:xfrm>
            <a:off x="1463040" y="5883289"/>
            <a:ext cx="6196405" cy="307777"/>
          </a:xfrm>
          <a:prstGeom prst="rect">
            <a:avLst/>
          </a:prstGeom>
          <a:noFill/>
        </p:spPr>
        <p:txBody>
          <a:bodyPr wrap="square" rtlCol="0">
            <a:spAutoFit/>
          </a:bodyPr>
          <a:lstStyle/>
          <a:p>
            <a:pPr algn="ctr"/>
            <a:r>
              <a:rPr lang="es-ES" sz="1400" dirty="0" smtClean="0"/>
              <a:t>Construida encima de una vieja mezquita</a:t>
            </a:r>
            <a:endParaRPr lang="es-ES" sz="1400" dirty="0"/>
          </a:p>
        </p:txBody>
      </p:sp>
    </p:spTree>
    <p:extLst>
      <p:ext uri="{BB962C8B-B14F-4D97-AF65-F5344CB8AC3E}">
        <p14:creationId xmlns:p14="http://schemas.microsoft.com/office/powerpoint/2010/main" xmlns="" val="3100198509"/>
      </p:ext>
    </p:extLst>
  </p:cSld>
  <p:clrMapOvr>
    <a:masterClrMapping/>
  </p:clrMapOvr>
  <p:transition spd="slow" advTm="5406">
    <p:strips dir="ld"/>
    <p:sndAc>
      <p:stSnd>
        <p:snd r:embed="rId2" name="hammer.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214651"/>
            <a:ext cx="6196405" cy="4508418"/>
          </a:xfrm>
        </p:spPr>
        <p:txBody>
          <a:bodyPr>
            <a:normAutofit fontScale="85000" lnSpcReduction="20000"/>
          </a:bodyPr>
          <a:lstStyle/>
          <a:p>
            <a:pPr algn="ctr">
              <a:lnSpc>
                <a:spcPct val="110000"/>
              </a:lnSpc>
              <a:buNone/>
            </a:pPr>
            <a:r>
              <a:rPr lang="es-ES" dirty="0" smtClean="0"/>
              <a:t>Curiosidades</a:t>
            </a:r>
          </a:p>
          <a:p>
            <a:pPr algn="just">
              <a:lnSpc>
                <a:spcPct val="110000"/>
              </a:lnSpc>
            </a:pPr>
            <a:r>
              <a:rPr lang="es-ES" dirty="0" smtClean="0"/>
              <a:t>Su torre es un antiguo torreón del castillo de Linares</a:t>
            </a:r>
          </a:p>
          <a:p>
            <a:pPr algn="just">
              <a:lnSpc>
                <a:spcPct val="110000"/>
              </a:lnSpc>
            </a:pPr>
            <a:r>
              <a:rPr lang="es-ES" dirty="0" smtClean="0"/>
              <a:t>El retablo mayor, una de las principales obras de arte que atesora, es de estilo plateresco y lo componen veintidós tablas de mediados del siglo XVI. Preside el altar mayor desde 1953, cuando es trasladado a la iglesia de Linares desde la aldea leonesa de Villarrabines, en sustitución del desaparecido durante la Guerra Civil. De carácter narrativo, está dividido en cuatro ciclos: San Pelayo (en el primer piso; patrón de Villarrabines), Vida de la Virgen (segundo piso), Vida de Jesús (tercer piso), y parejas de profetas.</a:t>
            </a:r>
            <a:endParaRPr lang="es-ES" dirty="0"/>
          </a:p>
        </p:txBody>
      </p:sp>
    </p:spTree>
  </p:cSld>
  <p:clrMapOvr>
    <a:masterClrMapping/>
  </p:clrMapOvr>
  <p:transition spd="slow" advTm="15500">
    <p:plus/>
    <p:sndAc>
      <p:stSnd>
        <p:snd r:embed="rId2" name="click.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632658"/>
            <a:ext cx="6965245" cy="1202485"/>
          </a:xfrm>
        </p:spPr>
        <p:txBody>
          <a:bodyPr>
            <a:normAutofit fontScale="90000"/>
          </a:bodyPr>
          <a:lstStyle/>
          <a:p>
            <a:r>
              <a:rPr lang="es-ES" dirty="0" smtClean="0"/>
              <a:t>Callejeando llegamos al museo arqueológico</a:t>
            </a:r>
            <a:endParaRPr lang="es-ES" dirty="0"/>
          </a:p>
        </p:txBody>
      </p:sp>
      <p:pic>
        <p:nvPicPr>
          <p:cNvPr id="4" name="Marcador de contenido 3"/>
          <p:cNvPicPr>
            <a:picLocks noGrp="1" noChangeAspect="1"/>
          </p:cNvPicPr>
          <p:nvPr>
            <p:ph idx="1"/>
          </p:nvPr>
        </p:nvPicPr>
        <p:blipFill rotWithShape="1">
          <a:blip r:embed="rId3"/>
          <a:srcRect l="24276" r="24276"/>
          <a:stretch/>
        </p:blipFill>
        <p:spPr>
          <a:xfrm>
            <a:off x="737903" y="1811338"/>
            <a:ext cx="2998293" cy="4370784"/>
          </a:xfrm>
        </p:spPr>
      </p:pic>
      <p:sp>
        <p:nvSpPr>
          <p:cNvPr id="5" name="CuadroTexto 4"/>
          <p:cNvSpPr txBox="1"/>
          <p:nvPr/>
        </p:nvSpPr>
        <p:spPr>
          <a:xfrm>
            <a:off x="3884508" y="1840540"/>
            <a:ext cx="4435435" cy="923330"/>
          </a:xfrm>
          <a:prstGeom prst="rect">
            <a:avLst/>
          </a:prstGeom>
          <a:noFill/>
        </p:spPr>
        <p:txBody>
          <a:bodyPr wrap="square" rtlCol="0">
            <a:spAutoFit/>
          </a:bodyPr>
          <a:lstStyle/>
          <a:p>
            <a:pPr algn="ctr"/>
            <a:r>
              <a:rPr lang="es-ES" dirty="0" smtClean="0"/>
              <a:t>Donde encontramos objetos que tenían los habitantes de Cástulo en la época de los Romanos.</a:t>
            </a:r>
            <a:endParaRPr lang="es-ES" dirty="0"/>
          </a:p>
        </p:txBody>
      </p:sp>
      <p:pic>
        <p:nvPicPr>
          <p:cNvPr id="6" name="Imagen 5" descr="14555791--644x36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36196" y="2763870"/>
            <a:ext cx="4502214" cy="2530748"/>
          </a:xfrm>
          <a:prstGeom prst="rect">
            <a:avLst/>
          </a:prstGeom>
        </p:spPr>
      </p:pic>
      <p:pic>
        <p:nvPicPr>
          <p:cNvPr id="7" name="Imagen 6" descr="1430495.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64113" y="4439051"/>
            <a:ext cx="2455830" cy="1841873"/>
          </a:xfrm>
          <a:prstGeom prst="ellipse">
            <a:avLst/>
          </a:prstGeom>
          <a:ln>
            <a:noFill/>
          </a:ln>
          <a:effectLst>
            <a:softEdge rad="112500"/>
          </a:effectLst>
        </p:spPr>
      </p:pic>
    </p:spTree>
    <p:extLst>
      <p:ext uri="{BB962C8B-B14F-4D97-AF65-F5344CB8AC3E}">
        <p14:creationId xmlns:p14="http://schemas.microsoft.com/office/powerpoint/2010/main" xmlns="" val="3941652686"/>
      </p:ext>
    </p:extLst>
  </p:cSld>
  <p:clrMapOvr>
    <a:masterClrMapping/>
  </p:clrMapOvr>
  <p:transition spd="slow" advTm="5375">
    <p:newsflash/>
    <p:sndAc>
      <p:stSnd>
        <p:snd r:embed="rId2" name="camera.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1481</Words>
  <Application>Microsoft Macintosh PowerPoint</Application>
  <PresentationFormat>Presentación en pantalla (4:3)</PresentationFormat>
  <Paragraphs>108</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Pushpin</vt:lpstr>
      <vt:lpstr>Mi ciudad</vt:lpstr>
      <vt:lpstr>Linares está situada en Jaén, una de las 8 provincias que tiene la comunidad autónoma de Andalucía al sur de España.</vt:lpstr>
      <vt:lpstr>Linares tiene un pasado minero. </vt:lpstr>
      <vt:lpstr>Diapositiva 4</vt:lpstr>
      <vt:lpstr>Empezamos nuestro paseo por el Ayuntamiento</vt:lpstr>
      <vt:lpstr>Diapositiva 6</vt:lpstr>
      <vt:lpstr>Frente al Ayuntamiento está la parroquia de Sta. María.</vt:lpstr>
      <vt:lpstr>Diapositiva 8</vt:lpstr>
      <vt:lpstr>Callejeando llegamos al museo arqueológico</vt:lpstr>
      <vt:lpstr>Diapositiva 10</vt:lpstr>
      <vt:lpstr>Cástulo ciudad íbero-romana</vt:lpstr>
      <vt:lpstr>Cástulo</vt:lpstr>
      <vt:lpstr>León íbero-romano de Cástulo</vt:lpstr>
      <vt:lpstr>Diapositiva 14</vt:lpstr>
      <vt:lpstr>Mosaico de Los Amores</vt:lpstr>
      <vt:lpstr>Diapositiva 16</vt:lpstr>
      <vt:lpstr>Pronto llegamos al museo del famoso guitarrista ANDRÉS SEGOVIA</vt:lpstr>
      <vt:lpstr>Diapositiva 18</vt:lpstr>
      <vt:lpstr>Diapositiva 19</vt:lpstr>
      <vt:lpstr>Nos desviamos para ver el Hospital de los Marqueses de Linares </vt:lpstr>
      <vt:lpstr>Diapositiva 21</vt:lpstr>
      <vt:lpstr>Volvemos al centro paseando por la plaza Colón hasta San Francisco</vt:lpstr>
      <vt:lpstr>Diapositiva 23</vt:lpstr>
      <vt:lpstr>Nos vamos hasta el paseo de Linarejos por las famosas  “8 puertas”</vt:lpstr>
      <vt:lpstr>Diapositiva 25</vt:lpstr>
      <vt:lpstr>PLAZA DE TOROS donde murió el famoso torero Manolete</vt:lpstr>
      <vt:lpstr>Diapositiva 27</vt:lpstr>
      <vt:lpstr>Al visitar la Fuente del Pisar y el recinto ferial terminamos nuestro paseo en la Ermita de Linarejos</vt:lpstr>
      <vt:lpstr>Diapositiva 29</vt:lpstr>
      <vt:lpstr>Ermita de la Virgen de Linarejos</vt:lpstr>
      <vt:lpstr>Diapositiva 31</vt:lpstr>
      <vt:lpstr>Así acaba nuestro tour</vt:lpstr>
      <vt:lpstr>Realización del proyecto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ciudad</dc:title>
  <dc:creator>nardi</dc:creator>
  <cp:lastModifiedBy>TOSHIBA</cp:lastModifiedBy>
  <cp:revision>113</cp:revision>
  <dcterms:created xsi:type="dcterms:W3CDTF">2014-01-20T18:34:51Z</dcterms:created>
  <dcterms:modified xsi:type="dcterms:W3CDTF">2014-05-08T08:38:41Z</dcterms:modified>
</cp:coreProperties>
</file>